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9" r:id="rId2"/>
    <p:sldId id="257" r:id="rId3"/>
    <p:sldId id="260" r:id="rId4"/>
    <p:sldId id="285" r:id="rId5"/>
    <p:sldId id="261" r:id="rId6"/>
    <p:sldId id="262" r:id="rId7"/>
    <p:sldId id="264" r:id="rId8"/>
    <p:sldId id="266" r:id="rId9"/>
    <p:sldId id="265" r:id="rId10"/>
    <p:sldId id="267" r:id="rId11"/>
    <p:sldId id="287" r:id="rId12"/>
    <p:sldId id="286" r:id="rId13"/>
    <p:sldId id="288" r:id="rId14"/>
    <p:sldId id="289" r:id="rId15"/>
    <p:sldId id="290" r:id="rId16"/>
    <p:sldId id="293" r:id="rId17"/>
    <p:sldId id="294" r:id="rId18"/>
    <p:sldId id="295" r:id="rId19"/>
    <p:sldId id="291" r:id="rId20"/>
    <p:sldId id="292" r:id="rId21"/>
    <p:sldId id="268" r:id="rId22"/>
    <p:sldId id="277" r:id="rId23"/>
    <p:sldId id="278" r:id="rId24"/>
    <p:sldId id="270" r:id="rId25"/>
    <p:sldId id="296" r:id="rId26"/>
    <p:sldId id="297" r:id="rId27"/>
    <p:sldId id="311" r:id="rId28"/>
    <p:sldId id="307" r:id="rId29"/>
    <p:sldId id="308" r:id="rId30"/>
    <p:sldId id="309" r:id="rId31"/>
    <p:sldId id="310" r:id="rId32"/>
    <p:sldId id="300" r:id="rId33"/>
    <p:sldId id="301" r:id="rId34"/>
    <p:sldId id="274" r:id="rId3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A25FA-F43C-440D-B2E5-CC9089CA4615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61BBB-A455-441C-8C26-2BA69DCACE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779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61BBB-A455-441C-8C26-2BA69DCACE4A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4373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61BBB-A455-441C-8C26-2BA69DCACE4A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5770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61BBB-A455-441C-8C26-2BA69DCACE4A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9417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61BBB-A455-441C-8C26-2BA69DCACE4A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6307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5E23CF-27C9-4934-8180-2AC3DFC4D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01E1BA8-8EB9-42C3-81A1-8FDEDAA25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82E3DE-50EB-48F6-8C32-8095D1D0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EA76837-9FCB-4269-BB00-F4659DC8F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B79B6D-3347-4D7A-988C-0A20C7A8E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1516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B594D7-DBA1-4B6D-9698-BD98848D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652682F-D41C-490B-92B5-4F0158C64C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5462F18-69C6-4F19-9674-1701803ED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DE95A1-9BF3-492A-8721-2AC68491F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16974F-D461-4274-8F9A-6894C017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2868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6AB9075-F18F-42C8-A166-1ADEE8864F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0C632AE-7E00-4989-839B-F8454F2F7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1CD1F5-7885-4092-9D18-D2ECCB2B3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268C4AD-D2FB-4AD2-AC80-27166C703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442692C-1CF6-40F2-BB88-299CDBCA1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29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E57636-1AE7-4E20-BAB0-65878B68D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E2E7CA-3BB6-4757-AEFD-D09BFA2ED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B63B24-D375-4FEE-8A1B-F36798120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295233-A1D6-41CD-A61E-0F83BD452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008550-4A45-44C2-ACF5-AD7FAEF9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493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AF329A-8C84-4C0C-9F0B-29039E3E3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B155202-1CE8-41DF-BE11-9C6485669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62C4443-0021-4690-9FC1-F93DF201E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0C9BBE0-62A3-4B78-B5B6-4B35F06BE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EF3F23-6D2F-41AA-BCCE-2D5C0C1FA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417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C74D56-CB65-42CB-B6D6-A9928D986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5FA8B2-30BE-48D0-85CD-341D6FC83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6E25446-AFBB-45B2-AA94-6D3E87C6C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96C7673-BE66-4228-A860-95640765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BCA335B-C4C8-4494-B013-9EF0FFB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0CECC45-F2E0-4CA4-AB35-D7B1E1661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9913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97930D-DDD3-4A9F-8E14-9F92E598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A5D530E-EBB9-44B9-983A-C86C81642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60421A6-5A49-4159-B06A-8B9E353DD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FA75142-CCD6-4CF5-83BA-975F292FF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DDE8860-B78A-4AB8-863B-D137137C1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D31096F-27ED-43DA-98D1-7323D985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56CADCE-B009-4935-8078-8088D036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67AA97B-2039-4587-9705-7043280F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997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C061A0-C7A1-4DC5-BEDF-B152BB88D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F357DCB-F85F-4345-8E3B-992DA1C9C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8E7F2F2-6BD5-44A8-BF9F-198F0296E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510F0F7-8913-4756-AB2E-EF5A8E88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878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F679C06-B570-4F92-9755-F935C440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7DEB711-EBF1-4DB4-AE9B-1CFA03F1E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E8E3686-25B3-460A-9088-37126993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1567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F52495-46E2-4783-9AC7-C307579E7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C07F2F-C332-4F19-93FF-8F7E0DE23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02AE4F2-53F8-4E61-9AAB-FA6553B69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5BC93A-06F6-4D23-8B81-B1EF462A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76498C2-5B4C-46CC-ADBC-A0611A257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63ED7E9-589F-4EF9-9DBC-EC8D208C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408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33AA5F-C354-4659-852F-B92BEAE9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3A6C20D-2A04-4F04-9A22-15BCDEDC8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0737F3D-9818-4E75-92CE-27E025950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0B0A294-8497-44B5-8927-7A211869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40B1-1259-42A3-BA18-726D4F4F3478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FD6320A-8BFA-45BA-BEB2-BCCEFAFAD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0BDE664-4857-405A-89DC-0EC3012A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558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239DFD2-BD44-422E-89DE-F34E6EBCF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D6BC7A8-8F54-485D-B06F-2637F8638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0FF96A9-4544-41D4-8A45-C3E38DE11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D40B1-1259-42A3-BA18-726D4F4F3478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DF1A42-B030-4511-945E-48A272468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38EEF00-F7B5-46D4-AF18-480636240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56608-7936-4497-B74B-51ABC3DBBB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254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yana.hladyr@ispan.edu.p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Cdn41tuodZs/?utm_source=ig_web_copy_link&amp;igsh=MzRlODBiNWFlZA==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CkfoXKutRpN/?utm_source=ig_web_copy_link&amp;igsh=MzRlODBiNWFlZA==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CjrxRg7tlhJ/?utm_source=ig_web_copy_link&amp;igsh=MzRlODBiNWFlZA==" TargetMode="Externa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DFpY0YVNnlL/?utm_source=ig_web_copy_link&amp;igsh=MzRlODBiNWFlZA==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C35BJKcNBdG/?utm_source=ig_web_copy_link&amp;igsh=MzRlODBiNWFlZA==" TargetMode="Externa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DGnBDUgN4xU/?utm_source=ig_web_copy_link&amp;igsh=MzRlODBiNWFlZA==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p/DAjYrqJtTyG/?utm_source=ig_web_copy_link&amp;igsh=MzRlODBiNWFlZA==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p/DAjYrqJtTyG/?utm_source=ig_web_copy_link&amp;igsh=MzRlODBiNWFlZA==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p/DAjYrqJtTyG/?utm_source=ig_web_copy_link&amp;igsh=MzRlODBiNWFlZA==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s://www.instagram.com/p/C8JqDVJNKq0/?utm_source=ig_web_copy_link&amp;igsh=MzRlODBiNWFlZA==" TargetMode="Externa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Cfn1Q-ENYjv/?utm_source=ig_web_copy_link&amp;igsh=MzRlODBiNWFlZA==" TargetMode="Externa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DCMKfjENZOY/?utm_source=ig_web_copy_link&amp;igsh=MzRlODBiNWFlZA==" TargetMode="Externa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3nOZj1NWwm/?utm_source=ig_web_copy_link&amp;igsh=MzRlODBiNWFlZA==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reel/DIN-ysoITnn/?utm_source=ig_web_copy_link&amp;igsh=MzRlODBiNWFlZA==" TargetMode="Externa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DIQp9QtteKZ/?utm_source=ig_web_copy_link&amp;igsh=MzRlODBiNWFlZA==" TargetMode="Externa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fHC3F7NHmZ/?utm_source=ig_web_copy_link&amp;igsh=MzRlODBiNWFlZA==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DJ1tfgio9bO/?utm_source=ig_web_copy_link&amp;igsh=MzRlODBiNWFlZA==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Cd8BT0cNfSl/?utm_source=ig_web_copy_link&amp;igsh=MzRlODBiNWFlZA==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C-YDZpsthrR/?utm_source=ig_web_copy_link&amp;igsh=MzRlODBiNWFlZA==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Cf8j-0TtdWF/?utm_source=ig_web_copy_link&amp;igsh=MzRlODBiNWFlZA==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p/CfvoQf3twMt/?utm_source=ig_web_copy_link&amp;igsh=MzRlODBiNWFlZA==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220AE8-7630-44AC-8844-193F81A0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33" y="1"/>
            <a:ext cx="12055365" cy="1250730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l-PL" sz="2000" b="1" dirty="0">
                <a:solidFill>
                  <a:srgbClr val="C00000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Zrodzone ze wstrząsów: katharsis sztuki ukraińskiej w treściach mediów kulturalnych (2022–2025)”</a:t>
            </a:r>
            <a:r>
              <a:rPr lang="pl-PL" sz="2000" dirty="0">
                <a:solidFill>
                  <a:srgbClr val="C00000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2000" dirty="0">
              <a:solidFill>
                <a:srgbClr val="C00000"/>
              </a:solidFill>
              <a:latin typeface="Bell MT" panose="02020503060305020303" pitchFamily="18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51E9595-F512-42C6-BC04-C98E4B0CF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4965" y="882869"/>
            <a:ext cx="6873766" cy="428444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Zrodzone ze wstrząsów: teksty kultury sieciowej jako świadectwa </a:t>
            </a:r>
            <a:r>
              <a:rPr lang="pl-PL" sz="32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procesu katharsis w sztuce ukraińskiej (2022–2025)</a:t>
            </a:r>
            <a:endParaRPr lang="pl-PL" sz="3200" b="1" dirty="0">
              <a:solidFill>
                <a:schemeClr val="accent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rgbClr val="00B0F0"/>
                </a:solidFill>
              </a:rPr>
              <a:t>Dr Yana Hladyr  </a:t>
            </a:r>
            <a:r>
              <a:rPr lang="pl-PL" sz="2400" b="0" i="0" dirty="0">
                <a:solidFill>
                  <a:schemeClr val="accent5"/>
                </a:solidFill>
                <a:effectLst/>
                <a:latin typeface="Google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yana.hladyr</a:t>
            </a:r>
            <a:r>
              <a:rPr lang="pl-PL" sz="2400" b="0" i="0" u="sng" dirty="0">
                <a:solidFill>
                  <a:schemeClr val="accent5"/>
                </a:solidFill>
                <a:effectLst/>
                <a:latin typeface="Google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@ispan.edu.pl</a:t>
            </a:r>
            <a:endParaRPr lang="pl-PL" sz="2400" b="0" i="0" u="sng" dirty="0">
              <a:solidFill>
                <a:schemeClr val="accent5"/>
              </a:solidFill>
              <a:effectLst/>
              <a:latin typeface="Google Sans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9643177-714A-4371-A84D-E98E1DCDF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33" y="4809002"/>
            <a:ext cx="3520965" cy="204899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CBFA4B4-C8CB-4E9A-A9D5-56ADA2C6A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833" y="4813737"/>
            <a:ext cx="3447393" cy="2048997"/>
          </a:xfrm>
          <a:prstGeom prst="rect">
            <a:avLst/>
          </a:prstGeo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AD996500-CF79-4F0A-AC17-6C456FDCBF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8" y="882870"/>
            <a:ext cx="4343418" cy="5975130"/>
          </a:xfrm>
        </p:spPr>
      </p:pic>
    </p:spTree>
    <p:extLst>
      <p:ext uri="{BB962C8B-B14F-4D97-AF65-F5344CB8AC3E}">
        <p14:creationId xmlns:p14="http://schemas.microsoft.com/office/powerpoint/2010/main" val="2697204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FEDB063-7A58-4EDC-AA50-32D7E91E2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297" y="73572"/>
            <a:ext cx="3636578" cy="312157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F531D9D-65D2-4CE0-9549-1968B2144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835" y="3195145"/>
            <a:ext cx="3668646" cy="295340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70ED792-1B7C-4ADE-986B-250E6A04E033}"/>
              </a:ext>
            </a:extLst>
          </p:cNvPr>
          <p:cNvPicPr/>
          <p:nvPr/>
        </p:nvPicPr>
        <p:blipFill rotWithShape="1">
          <a:blip r:embed="rId4"/>
          <a:srcRect l="10706" t="12828" r="11820" b="2820"/>
          <a:stretch/>
        </p:blipFill>
        <p:spPr bwMode="auto">
          <a:xfrm>
            <a:off x="0" y="73572"/>
            <a:ext cx="8517835" cy="5551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FB11808-ABF1-4332-9A22-D6B3ED6A8BD5}"/>
              </a:ext>
            </a:extLst>
          </p:cNvPr>
          <p:cNvSpPr txBox="1"/>
          <p:nvPr/>
        </p:nvSpPr>
        <p:spPr>
          <a:xfrm>
            <a:off x="441434" y="5783328"/>
            <a:ext cx="7746125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https://www.instagram.com/p/Cdn41tuodZs/?utm_source=ig_web_copy_link&amp;igsh=MzRlODBiNWFlZA==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769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6BB0FA7-0777-4812-87FC-4F004A531998}"/>
              </a:ext>
            </a:extLst>
          </p:cNvPr>
          <p:cNvPicPr/>
          <p:nvPr/>
        </p:nvPicPr>
        <p:blipFill rotWithShape="1">
          <a:blip r:embed="rId2"/>
          <a:srcRect l="8341" t="12810" r="8773" b="3115"/>
          <a:stretch/>
        </p:blipFill>
        <p:spPr bwMode="auto">
          <a:xfrm>
            <a:off x="0" y="84083"/>
            <a:ext cx="9223513" cy="55915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887CCBA-6B9F-4470-B519-82C4CAC18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35" y="73573"/>
            <a:ext cx="3090840" cy="26895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FEB74BE-BA48-4FFE-81EF-9FAA9D3A1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513" y="3195145"/>
            <a:ext cx="2962968" cy="285778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58DFC7B-3FE7-4E42-95EB-532D3B244C99}"/>
              </a:ext>
            </a:extLst>
          </p:cNvPr>
          <p:cNvSpPr txBox="1"/>
          <p:nvPr/>
        </p:nvSpPr>
        <p:spPr>
          <a:xfrm>
            <a:off x="546538" y="5783328"/>
            <a:ext cx="788275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https://www.instagram.com/p/CkfoXKutRpN/?utm_source=ig_web_copy_link&amp;igsh=MzRlODBiNWFlZA==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16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907FD0B-BEE7-4766-BAA8-64E37FE33073}"/>
              </a:ext>
            </a:extLst>
          </p:cNvPr>
          <p:cNvPicPr/>
          <p:nvPr/>
        </p:nvPicPr>
        <p:blipFill rotWithShape="1">
          <a:blip r:embed="rId2"/>
          <a:srcRect l="7770" t="12889" r="9095" b="4027"/>
          <a:stretch/>
        </p:blipFill>
        <p:spPr bwMode="auto">
          <a:xfrm>
            <a:off x="0" y="-1"/>
            <a:ext cx="9412357" cy="56951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FBACDED-AB2F-4A24-8CF2-5D24FFD99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635" y="0"/>
            <a:ext cx="2982846" cy="293204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65E9983-D3C5-4D1A-A1D9-F7ED91583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357" y="3195146"/>
            <a:ext cx="2774124" cy="273851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4048BB5-7702-4186-AEB4-3644057E92AE}"/>
              </a:ext>
            </a:extLst>
          </p:cNvPr>
          <p:cNvSpPr txBox="1"/>
          <p:nvPr/>
        </p:nvSpPr>
        <p:spPr>
          <a:xfrm>
            <a:off x="105103" y="5783328"/>
            <a:ext cx="8565931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https://www.instagram.com/p/CjrxRg7tlhJ/?utm_source=ig_web_copy_link&amp;igsh=MzRlODBiNWFlZA==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798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76927EE-B45F-4BAE-B0AC-102F6A4C581E}"/>
              </a:ext>
            </a:extLst>
          </p:cNvPr>
          <p:cNvPicPr/>
          <p:nvPr/>
        </p:nvPicPr>
        <p:blipFill rotWithShape="1">
          <a:blip r:embed="rId2"/>
          <a:srcRect l="13111" t="13285" r="13733" b="3546"/>
          <a:stretch/>
        </p:blipFill>
        <p:spPr bwMode="auto">
          <a:xfrm>
            <a:off x="-1" y="-1"/>
            <a:ext cx="9203635" cy="5903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010A7ED-A6AF-4723-B754-EDB066824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635" y="1"/>
            <a:ext cx="2982846" cy="288234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F83D211-43DD-401A-9208-9740A4701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634" y="3195146"/>
            <a:ext cx="2982847" cy="25993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31273ED-ADBF-498B-8EE0-0648DEF9431E}"/>
              </a:ext>
            </a:extLst>
          </p:cNvPr>
          <p:cNvSpPr txBox="1"/>
          <p:nvPr/>
        </p:nvSpPr>
        <p:spPr>
          <a:xfrm>
            <a:off x="159026" y="6023113"/>
            <a:ext cx="898746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https://www.instagram.com/p/DFpY0YVNnlL/?utm_source=ig_web_copy_link&amp;igsh=MzRlODBiNWFlZA==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761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B895AB5-AA2D-4D84-9260-294FB388D7A1}"/>
              </a:ext>
            </a:extLst>
          </p:cNvPr>
          <p:cNvPicPr/>
          <p:nvPr/>
        </p:nvPicPr>
        <p:blipFill rotWithShape="1">
          <a:blip r:embed="rId2"/>
          <a:srcRect l="11009" t="15447" r="14129" b="-662"/>
          <a:stretch/>
        </p:blipFill>
        <p:spPr bwMode="auto">
          <a:xfrm>
            <a:off x="-1" y="79513"/>
            <a:ext cx="8786191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8B19A29-3C3E-4485-9BB3-9623C52C8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83" y="1"/>
            <a:ext cx="3072298" cy="288234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8BA02FE-683D-488A-A6F1-B059E8010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634" y="2912166"/>
            <a:ext cx="2982847" cy="26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76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C5203C1-C7EF-4C29-B289-462149A3BB77}"/>
              </a:ext>
            </a:extLst>
          </p:cNvPr>
          <p:cNvPicPr/>
          <p:nvPr/>
        </p:nvPicPr>
        <p:blipFill rotWithShape="1">
          <a:blip r:embed="rId2"/>
          <a:srcRect l="13904" t="12800" r="13091" b="1768"/>
          <a:stretch/>
        </p:blipFill>
        <p:spPr bwMode="auto">
          <a:xfrm>
            <a:off x="109329" y="-1"/>
            <a:ext cx="9004853" cy="5864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2268C61-AFEC-4383-8388-AEE8635ED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83" y="1"/>
            <a:ext cx="3072298" cy="288234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1CA76A9-8981-4908-B839-47B476666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634" y="2912166"/>
            <a:ext cx="2982847" cy="26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3C0F748-1C70-40F7-AC68-0DA27327AEDD}"/>
              </a:ext>
            </a:extLst>
          </p:cNvPr>
          <p:cNvPicPr/>
          <p:nvPr/>
        </p:nvPicPr>
        <p:blipFill rotWithShape="1">
          <a:blip r:embed="rId2"/>
          <a:srcRect l="12639" t="14090" r="13445" b="3685"/>
          <a:stretch/>
        </p:blipFill>
        <p:spPr bwMode="auto">
          <a:xfrm>
            <a:off x="0" y="89451"/>
            <a:ext cx="8975035" cy="59336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C29B1A6-A8E0-4019-A113-57636882E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83" y="1"/>
            <a:ext cx="3072298" cy="288234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5446502-AB19-4B00-8BAC-CC4431711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36" y="2912166"/>
            <a:ext cx="3211446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31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A6A7AB6-DBBC-4A7C-A06B-22D93CC93C4B}"/>
              </a:ext>
            </a:extLst>
          </p:cNvPr>
          <p:cNvPicPr/>
          <p:nvPr/>
        </p:nvPicPr>
        <p:blipFill rotWithShape="1">
          <a:blip r:embed="rId2"/>
          <a:srcRect l="13719" t="13974" r="14060" b="2840"/>
          <a:stretch/>
        </p:blipFill>
        <p:spPr bwMode="auto">
          <a:xfrm>
            <a:off x="89452" y="0"/>
            <a:ext cx="9392478" cy="6112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0362984-069B-422D-8E52-0212C96E8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47" y="1"/>
            <a:ext cx="2903333" cy="288234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9DC6DA0-ACC9-46E3-9874-2B97EF917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722" y="3319670"/>
            <a:ext cx="2833760" cy="269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04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0E09E3D-D5B6-4675-8228-C9CDC68C35AA}"/>
              </a:ext>
            </a:extLst>
          </p:cNvPr>
          <p:cNvPicPr/>
          <p:nvPr/>
        </p:nvPicPr>
        <p:blipFill rotWithShape="1">
          <a:blip r:embed="rId2"/>
          <a:srcRect l="12562" t="11007" r="13146" b="3689"/>
          <a:stretch/>
        </p:blipFill>
        <p:spPr bwMode="auto">
          <a:xfrm>
            <a:off x="79513" y="79513"/>
            <a:ext cx="8984974" cy="5903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F339DF4-2E7C-4DE9-A9C9-87655B73E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487" y="1"/>
            <a:ext cx="3121993" cy="288234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4DD3505-F2B9-4278-BFA3-43B52A557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487" y="3319670"/>
            <a:ext cx="3121995" cy="266368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2265047-0774-49D7-BED7-571044A5C4C8}"/>
              </a:ext>
            </a:extLst>
          </p:cNvPr>
          <p:cNvSpPr txBox="1"/>
          <p:nvPr/>
        </p:nvSpPr>
        <p:spPr>
          <a:xfrm>
            <a:off x="79513" y="6062868"/>
            <a:ext cx="9066971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https://www.instagram.com/p/C35BJKcNBdG/?utm_source=ig_web_copy_link&amp;igsh=MzRlODBiNWFlZA==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09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B94A00B-789F-4BCF-9C12-6539D51465EE}"/>
              </a:ext>
            </a:extLst>
          </p:cNvPr>
          <p:cNvPicPr/>
          <p:nvPr/>
        </p:nvPicPr>
        <p:blipFill rotWithShape="1">
          <a:blip r:embed="rId2"/>
          <a:srcRect l="11946" t="14676" r="14447" b="4419"/>
          <a:stretch/>
        </p:blipFill>
        <p:spPr bwMode="auto">
          <a:xfrm>
            <a:off x="119270" y="109330"/>
            <a:ext cx="8925339" cy="6082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BEA1817-6AE2-43CE-833E-23AB5148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07" y="0"/>
            <a:ext cx="3121993" cy="288234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030C8E3-C90E-4371-BFCB-A38B56C60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487" y="3200400"/>
            <a:ext cx="3121995" cy="278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23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8E845F5-5607-4AF1-862C-F93F6ED38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5" y="220716"/>
            <a:ext cx="8219089" cy="64638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CFA39AE-B7FC-4914-BCF4-3143B4AFB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233" y="4198882"/>
            <a:ext cx="3825767" cy="248569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9B98C84-33E4-43A2-98EB-2EE7F34AF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82" y="0"/>
            <a:ext cx="3447393" cy="29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00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4FE8235-90FD-49B2-B68E-ECB4F7A6EF68}"/>
              </a:ext>
            </a:extLst>
          </p:cNvPr>
          <p:cNvPicPr/>
          <p:nvPr/>
        </p:nvPicPr>
        <p:blipFill rotWithShape="1">
          <a:blip r:embed="rId2"/>
          <a:srcRect l="13110" t="14429" r="14477" b="3328"/>
          <a:stretch/>
        </p:blipFill>
        <p:spPr bwMode="auto">
          <a:xfrm>
            <a:off x="0" y="69575"/>
            <a:ext cx="8806070" cy="57348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7763294-62F4-4114-8FAD-A06F8EE0D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07" y="-1"/>
            <a:ext cx="3121993" cy="303143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03A2C35-1501-459C-A2CD-E4A6836FB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487" y="3200400"/>
            <a:ext cx="3121995" cy="260405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61378F2-F19E-4168-9740-FD069DB68F09}"/>
              </a:ext>
            </a:extLst>
          </p:cNvPr>
          <p:cNvSpPr txBox="1"/>
          <p:nvPr/>
        </p:nvSpPr>
        <p:spPr>
          <a:xfrm>
            <a:off x="417443" y="5780701"/>
            <a:ext cx="847807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instagram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com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p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DGnBDUgN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4</a:t>
            </a: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xU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/?</a:t>
            </a: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utm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source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</a:t>
            </a: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ig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web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copy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link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&amp;</a:t>
            </a: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igsh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</a:t>
            </a: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MzRlODBiNWFlZA</a:t>
            </a: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442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2F8078C-7F8F-430E-B6C5-E09577B0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73572"/>
            <a:ext cx="2921875" cy="228074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671A1BF-EF94-44C5-A98B-9BB8CD97F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541986"/>
            <a:ext cx="3042481" cy="248044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6CE96AB-4C32-493C-9EBB-110E6B68D933}"/>
              </a:ext>
            </a:extLst>
          </p:cNvPr>
          <p:cNvPicPr/>
          <p:nvPr/>
        </p:nvPicPr>
        <p:blipFill rotWithShape="1">
          <a:blip r:embed="rId5"/>
          <a:srcRect l="22961" t="9391" r="8643" b="3043"/>
          <a:stretch/>
        </p:blipFill>
        <p:spPr bwMode="auto">
          <a:xfrm>
            <a:off x="126127" y="73572"/>
            <a:ext cx="8544908" cy="57097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72DCAF9-246C-459A-AD7A-B9E704860908}"/>
              </a:ext>
            </a:extLst>
          </p:cNvPr>
          <p:cNvSpPr txBox="1"/>
          <p:nvPr/>
        </p:nvSpPr>
        <p:spPr>
          <a:xfrm>
            <a:off x="283779" y="5867411"/>
            <a:ext cx="854490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https://www.instagram.com/p/DAjYrqJtTyG/?utm_source=ig_web_copy_link&amp;igsh=MzRlODBiNWFlZA==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559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2F8078C-7F8F-430E-B6C5-E09577B0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73572"/>
            <a:ext cx="2921875" cy="228074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671A1BF-EF94-44C5-A98B-9BB8CD97F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541986"/>
            <a:ext cx="3042481" cy="248044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32B1421-C2F5-44C5-A3B3-A2F274FD23A9}"/>
              </a:ext>
            </a:extLst>
          </p:cNvPr>
          <p:cNvPicPr/>
          <p:nvPr/>
        </p:nvPicPr>
        <p:blipFill rotWithShape="1">
          <a:blip r:embed="rId5"/>
          <a:srcRect l="7817" t="13743" r="9072" b="3088"/>
          <a:stretch/>
        </p:blipFill>
        <p:spPr bwMode="auto">
          <a:xfrm>
            <a:off x="0" y="73572"/>
            <a:ext cx="8975834" cy="5623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16C1B92-1C9F-49B2-86E0-6203B6C7D043}"/>
              </a:ext>
            </a:extLst>
          </p:cNvPr>
          <p:cNvSpPr txBox="1"/>
          <p:nvPr/>
        </p:nvSpPr>
        <p:spPr>
          <a:xfrm>
            <a:off x="84082" y="5825370"/>
            <a:ext cx="880766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https://www.instagram.com/p/DAjYrqJtTyG/?utm_source=ig_web_copy_link&amp;igsh=MzRlODBiNWFlZA==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615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2F8078C-7F8F-430E-B6C5-E09577B0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73572"/>
            <a:ext cx="2921875" cy="228074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671A1BF-EF94-44C5-A98B-9BB8CD97F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541986"/>
            <a:ext cx="3042481" cy="248044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E5941F4-4D3F-4A12-93EC-543086AE7F23}"/>
              </a:ext>
            </a:extLst>
          </p:cNvPr>
          <p:cNvPicPr/>
          <p:nvPr/>
        </p:nvPicPr>
        <p:blipFill rotWithShape="1">
          <a:blip r:embed="rId5"/>
          <a:srcRect l="23486" t="10994" r="7995" b="4005"/>
          <a:stretch/>
        </p:blipFill>
        <p:spPr bwMode="auto">
          <a:xfrm>
            <a:off x="0" y="-1"/>
            <a:ext cx="8082455" cy="6022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2A55919-4DBE-47A8-A07B-E57BFE5AB2EF}"/>
              </a:ext>
            </a:extLst>
          </p:cNvPr>
          <p:cNvSpPr txBox="1"/>
          <p:nvPr/>
        </p:nvSpPr>
        <p:spPr>
          <a:xfrm>
            <a:off x="325821" y="6095999"/>
            <a:ext cx="7851227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https://www.instagram.com/p/DAjYrqJtTyG/?utm_source=ig_web_copy_link&amp;igsh=MzRlODBiNWFlZA==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170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77F4412-3DBC-484D-A8C4-62B37B1C6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407" y="178676"/>
            <a:ext cx="3048000" cy="244890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5AE3A94-56B9-44D2-B29D-C09C1B935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531476"/>
            <a:ext cx="3042481" cy="232278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894B073-FB86-48C7-A476-00D80166A6E2}"/>
              </a:ext>
            </a:extLst>
          </p:cNvPr>
          <p:cNvSpPr txBox="1"/>
          <p:nvPr/>
        </p:nvSpPr>
        <p:spPr>
          <a:xfrm>
            <a:off x="0" y="5783328"/>
            <a:ext cx="867103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https://www.instagram.com/p/C8JqDVJNKq0/?utm_source=ig_web_copy_link&amp;igsh=MzRlODBiNWFlZA==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78013D4-05C0-412D-A552-59F3337C15A0}"/>
              </a:ext>
            </a:extLst>
          </p:cNvPr>
          <p:cNvPicPr/>
          <p:nvPr/>
        </p:nvPicPr>
        <p:blipFill rotWithShape="1">
          <a:blip r:embed="rId6"/>
          <a:srcRect l="8659" t="11452" r="9075" b="4002"/>
          <a:stretch/>
        </p:blipFill>
        <p:spPr bwMode="auto">
          <a:xfrm>
            <a:off x="94593" y="178676"/>
            <a:ext cx="8576441" cy="56755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8035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C0411D0-956A-4632-8848-761729BB7384}"/>
              </a:ext>
            </a:extLst>
          </p:cNvPr>
          <p:cNvPicPr/>
          <p:nvPr/>
        </p:nvPicPr>
        <p:blipFill rotWithShape="1">
          <a:blip r:embed="rId2"/>
          <a:srcRect l="7995" t="12204" r="8658" b="2922"/>
          <a:stretch/>
        </p:blipFill>
        <p:spPr bwMode="auto">
          <a:xfrm>
            <a:off x="89452" y="69574"/>
            <a:ext cx="9054548" cy="60231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A045137-139B-4807-AE65-128D3DBAE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73572"/>
            <a:ext cx="2921875" cy="228074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DAEC008-7B78-4D9C-AD1C-C9C2BE64E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3531475"/>
            <a:ext cx="3042481" cy="247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54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7F795BE-EB4A-4C2E-9CAD-086617F6389F}"/>
              </a:ext>
            </a:extLst>
          </p:cNvPr>
          <p:cNvPicPr/>
          <p:nvPr/>
        </p:nvPicPr>
        <p:blipFill rotWithShape="1">
          <a:blip r:embed="rId2"/>
          <a:srcRect l="14524" t="15663" r="11614"/>
          <a:stretch/>
        </p:blipFill>
        <p:spPr bwMode="auto">
          <a:xfrm>
            <a:off x="0" y="0"/>
            <a:ext cx="8368748" cy="59137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9A2372E-71E9-49FD-8989-A3E8B8E71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748" y="178676"/>
            <a:ext cx="3728659" cy="267385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EB76F78-63B3-4FC0-AB2C-048EFD579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22" y="3329381"/>
            <a:ext cx="3728659" cy="250488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9BBCDC9-571F-49A3-8515-78F6CEFF7659}"/>
              </a:ext>
            </a:extLst>
          </p:cNvPr>
          <p:cNvSpPr txBox="1"/>
          <p:nvPr/>
        </p:nvSpPr>
        <p:spPr>
          <a:xfrm>
            <a:off x="188843" y="5913783"/>
            <a:ext cx="8179906" cy="1069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uk-UA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pl-PL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</a:t>
            </a:r>
            <a:r>
              <a:rPr lang="uk-UA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instagram</a:t>
            </a:r>
            <a:r>
              <a:rPr lang="uk-UA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pl-PL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com</a:t>
            </a:r>
            <a:r>
              <a:rPr lang="uk-UA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pl-PL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p</a:t>
            </a:r>
            <a:r>
              <a:rPr lang="uk-UA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Cfn</a:t>
            </a:r>
            <a:r>
              <a:rPr lang="uk-UA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1</a:t>
            </a:r>
            <a:r>
              <a:rPr lang="pl-PL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Q</a:t>
            </a:r>
            <a:r>
              <a:rPr lang="uk-UA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-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ENYjv</a:t>
            </a:r>
            <a:r>
              <a:rPr lang="uk-UA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/?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utm</a:t>
            </a:r>
            <a:r>
              <a:rPr lang="uk-UA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source</a:t>
            </a:r>
            <a:r>
              <a:rPr lang="uk-UA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ig</a:t>
            </a:r>
            <a:r>
              <a:rPr lang="uk-UA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pl-PL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web</a:t>
            </a:r>
            <a:r>
              <a:rPr lang="uk-UA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copy</a:t>
            </a:r>
            <a:r>
              <a:rPr lang="uk-UA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pl-PL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link</a:t>
            </a:r>
            <a:r>
              <a:rPr lang="uk-UA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&amp;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igsh</a:t>
            </a:r>
            <a:r>
              <a:rPr lang="uk-UA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</a:t>
            </a:r>
            <a:r>
              <a:rPr lang="pl-PL" sz="1800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MzRlODBiNWFlZA</a:t>
            </a:r>
            <a:r>
              <a:rPr lang="uk-UA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==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uk-UA" sz="18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946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F081D5B-844C-46E7-B55C-E793630A09EA}"/>
              </a:ext>
            </a:extLst>
          </p:cNvPr>
          <p:cNvPicPr/>
          <p:nvPr/>
        </p:nvPicPr>
        <p:blipFill rotWithShape="1">
          <a:blip r:embed="rId2"/>
          <a:srcRect l="22266" t="14486" r="5452" b="13290"/>
          <a:stretch/>
        </p:blipFill>
        <p:spPr bwMode="auto">
          <a:xfrm>
            <a:off x="0" y="-1"/>
            <a:ext cx="9385738" cy="63272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02A41EA-0AAB-4C78-985B-282CF266F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738" y="178676"/>
            <a:ext cx="2711669" cy="267385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69F6DCC-BB42-4056-8D6C-5B59C09AC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812" y="3647089"/>
            <a:ext cx="2711669" cy="245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7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0882ADD-DA64-475E-B773-046C112E62B3}"/>
              </a:ext>
            </a:extLst>
          </p:cNvPr>
          <p:cNvPicPr/>
          <p:nvPr/>
        </p:nvPicPr>
        <p:blipFill rotWithShape="1">
          <a:blip r:embed="rId2"/>
          <a:srcRect l="10808" t="11364" r="12853" b="3048"/>
          <a:stretch/>
        </p:blipFill>
        <p:spPr bwMode="auto">
          <a:xfrm>
            <a:off x="0" y="1"/>
            <a:ext cx="8796130" cy="5933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3B906CF-72D4-47FC-BDBC-864899A00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43" y="-1"/>
            <a:ext cx="3221764" cy="307119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3B2DB6C-4897-406A-8969-2413F354C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130" y="2932044"/>
            <a:ext cx="3390351" cy="293204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60E978F-5FCB-4350-927B-7BDBA677370E}"/>
              </a:ext>
            </a:extLst>
          </p:cNvPr>
          <p:cNvSpPr txBox="1"/>
          <p:nvPr/>
        </p:nvSpPr>
        <p:spPr>
          <a:xfrm>
            <a:off x="119271" y="6003233"/>
            <a:ext cx="879613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https://www.instagram.com/p/DCMKfjENZOY/?utm_source=ig_web_copy_link&amp;igsh=MzRlODBiNWFlZA==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0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37A77FA-6769-4A1D-83A7-314FD1831CCF}"/>
              </a:ext>
            </a:extLst>
          </p:cNvPr>
          <p:cNvPicPr/>
          <p:nvPr/>
        </p:nvPicPr>
        <p:blipFill rotWithShape="1">
          <a:blip r:embed="rId2"/>
          <a:srcRect l="7659" t="11611" r="10359" b="5052"/>
          <a:stretch/>
        </p:blipFill>
        <p:spPr bwMode="auto">
          <a:xfrm>
            <a:off x="0" y="89453"/>
            <a:ext cx="8786192" cy="5446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353A781-8179-423D-9449-DE9B2313352B}"/>
              </a:ext>
            </a:extLst>
          </p:cNvPr>
          <p:cNvSpPr txBox="1"/>
          <p:nvPr/>
        </p:nvSpPr>
        <p:spPr>
          <a:xfrm>
            <a:off x="178904" y="5685183"/>
            <a:ext cx="869673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https://www.instagram.com/p/C3nOZj1NWwm/?utm_source=ig_web_copy_link&amp;igsh=MzRlODBiNWFlZA==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C919A4D-5FF8-401F-AE04-0F07C561D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43" y="-1"/>
            <a:ext cx="3221764" cy="307119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6D4CAF2-C91A-4B7E-8318-ADA26D5FA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609" y="3160416"/>
            <a:ext cx="3141872" cy="284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74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E412AF5C-9985-451D-ABF6-DEB3DF155770}"/>
              </a:ext>
            </a:extLst>
          </p:cNvPr>
          <p:cNvSpPr txBox="1"/>
          <p:nvPr/>
        </p:nvSpPr>
        <p:spPr>
          <a:xfrm>
            <a:off x="-73572" y="283779"/>
            <a:ext cx="116559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pl-PL" sz="2000" b="1"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Hipoteza badawcza 1 </a:t>
            </a:r>
            <a:endParaRPr lang="uk-UA" sz="2000" b="1">
              <a:highlight>
                <a:srgbClr val="C0C0C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pl-PL" sz="2000">
                <a:latin typeface="Times New Roman" panose="02020603050405020304" pitchFamily="18" charset="0"/>
                <a:cs typeface="Times New Roman" panose="02020603050405020304" pitchFamily="18" charset="0"/>
              </a:rPr>
              <a:t>Teksty kultury sieciowej publikowane w ukraińskich mediach kulturalnych w nowoczesny sposób ukazują proces katharsis sztuki ukraińskiej (literatury, malarstwa, kina, muzyki, teatru, rzeźby, architektury, tańca) w czasie wojny, wypełniając się nowymi treściami i uchwytując pojawienie się jej unikalnych, odnowionych form.</a:t>
            </a:r>
            <a:endParaRPr lang="pl-PL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956E071-CB53-4B53-BEFB-39EC0B0E8C72}"/>
              </a:ext>
            </a:extLst>
          </p:cNvPr>
          <p:cNvSpPr txBox="1"/>
          <p:nvPr/>
        </p:nvSpPr>
        <p:spPr>
          <a:xfrm>
            <a:off x="0" y="2133600"/>
            <a:ext cx="12076386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/>
            <a:r>
              <a:rPr lang="pl-PL" sz="2000" b="1" dirty="0"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Hipoteza badawcza 2</a:t>
            </a:r>
            <a:endParaRPr lang="uk-UA" sz="2000" b="1" dirty="0">
              <a:effectLst/>
              <a:highlight>
                <a:srgbClr val="C0C0C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Zjawiska o charakterze katharsis w ukraińskiej kulturze i sztuce stanowią fenomen zakorzeniony w istnieniu w szczelinie kulturowej między Wschodem a Zachodem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napięta przestrzeń generuje konfliktogenność dzieł, ale jednocześnie umożliwia ich głębsze zrozumienie, ponieważ najważniejsze są konsekwencje konfliktu. Każdy tekst kultury i każde zjawisko odrodzonej sztuki ukraińskiej w taki czy inny sposób przekazuje konsekwencje konfliktu, a jednocześnie ujawnia jego potencjał artystyczny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228600" algn="just"/>
            <a:endParaRPr lang="uk-UA" sz="2000" b="1" dirty="0">
              <a:highlight>
                <a:srgbClr val="C0C0C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/>
            <a:r>
              <a:rPr lang="en-GB" sz="1200" spc="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Sevcenko</a:t>
            </a:r>
            <a:r>
              <a:rPr lang="uk-UA" sz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uk-UA" sz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(1996). </a:t>
            </a:r>
            <a:r>
              <a:rPr lang="en-GB" sz="1200" i="1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Ukraine between East and West. Essays on Cultural History to the Early Eighteenth Century</a:t>
            </a:r>
            <a:r>
              <a:rPr lang="en-GB" sz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Edmonton</a:t>
            </a:r>
            <a:r>
              <a:rPr lang="uk-UA" sz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GB" sz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Toronto: Canadian Institute of Ukrainian Studies Press</a:t>
            </a:r>
            <a:r>
              <a:rPr lang="uk-UA" sz="1200" spc="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l-PL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E6DAE96-B76A-4713-83F5-77F660F0BC55}"/>
              </a:ext>
            </a:extLst>
          </p:cNvPr>
          <p:cNvSpPr txBox="1"/>
          <p:nvPr/>
        </p:nvSpPr>
        <p:spPr>
          <a:xfrm>
            <a:off x="115614" y="4645571"/>
            <a:ext cx="11960771" cy="1696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Zastosuję arystotelesowski termin „katharsis” w znaczeniu oczyszczenia i odrodzenia poprzez przezwyciężenie tragicznego konfliktu. Konflikty od zawsze stanowiły fundament narracji ukraińskiej sztuki - obecna wojna rosyjsko-ukraińska nie jest wyjątkiem, lecz kolejnym dramatycznym impulsem twórczym, który uruchamia procesy estetycznej transformacji, refleksji i odnowy.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Gilbert, Allan H. “The Aristotelian Catharsis.” </a:t>
            </a:r>
            <a:r>
              <a:rPr lang="en-GB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Philosophical Review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35, no. 4 (1926): 301–14. P. 314 https://doi.org/10.2307/2178979.</a:t>
            </a:r>
            <a:endParaRPr lang="pl-PL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549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2B90915-1110-481B-B252-459E0056585C}"/>
              </a:ext>
            </a:extLst>
          </p:cNvPr>
          <p:cNvPicPr/>
          <p:nvPr/>
        </p:nvPicPr>
        <p:blipFill rotWithShape="1">
          <a:blip r:embed="rId2"/>
          <a:srcRect l="12722" t="12865" r="13758" b="3272"/>
          <a:stretch/>
        </p:blipFill>
        <p:spPr bwMode="auto">
          <a:xfrm>
            <a:off x="1" y="-1"/>
            <a:ext cx="9044608" cy="59137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E46AF01-D4CF-4744-B66D-D8E6AEC36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609" y="0"/>
            <a:ext cx="3052798" cy="28525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9674A13-8372-4FE6-95A6-785899D71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609" y="3160416"/>
            <a:ext cx="3141872" cy="266391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C9A909A-40A9-49D5-8811-8B6F0DA8528D}"/>
              </a:ext>
            </a:extLst>
          </p:cNvPr>
          <p:cNvSpPr txBox="1"/>
          <p:nvPr/>
        </p:nvSpPr>
        <p:spPr>
          <a:xfrm>
            <a:off x="1" y="5928881"/>
            <a:ext cx="9044608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https://www.instagram.com/reel/DIN-ysoITnn/?utm_source=ig_web_copy_link&amp;igsh=MzRlODBiNWFlZA==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564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2B0CAB2-40D2-4B19-96CE-0B49A3901BDD}"/>
              </a:ext>
            </a:extLst>
          </p:cNvPr>
          <p:cNvPicPr/>
          <p:nvPr/>
        </p:nvPicPr>
        <p:blipFill rotWithShape="1">
          <a:blip r:embed="rId2"/>
          <a:srcRect l="11934" t="13723" r="13754" b="2626"/>
          <a:stretch/>
        </p:blipFill>
        <p:spPr bwMode="auto">
          <a:xfrm>
            <a:off x="1" y="-1"/>
            <a:ext cx="8488016" cy="57945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5FE5F64-31BC-4200-8487-BC3C9A7E0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017" y="0"/>
            <a:ext cx="3609390" cy="285253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D3DB9A2-D34F-43EF-AA63-72585CFEB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22" y="3160417"/>
            <a:ext cx="3728659" cy="251482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75BF8E1-7225-4CF7-BE45-7722A3B0BF53}"/>
              </a:ext>
            </a:extLst>
          </p:cNvPr>
          <p:cNvSpPr txBox="1"/>
          <p:nvPr/>
        </p:nvSpPr>
        <p:spPr>
          <a:xfrm>
            <a:off x="79514" y="5780701"/>
            <a:ext cx="8378308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https://www.instagram.com/p/DIQp9QtteKZ/?utm_source=ig_web_copy_link&amp;igsh=MzRlODBiNWFlZA==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63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881B6FC-A5FB-4CED-9481-04C56A866ED3}"/>
              </a:ext>
            </a:extLst>
          </p:cNvPr>
          <p:cNvPicPr/>
          <p:nvPr/>
        </p:nvPicPr>
        <p:blipFill rotWithShape="1">
          <a:blip r:embed="rId2"/>
          <a:srcRect l="8220" t="13724" r="9024" b="4127"/>
          <a:stretch/>
        </p:blipFill>
        <p:spPr bwMode="auto">
          <a:xfrm>
            <a:off x="0" y="-248479"/>
            <a:ext cx="8651806" cy="5923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20AF42C-0772-4FC7-AE12-43428D068378}"/>
              </a:ext>
            </a:extLst>
          </p:cNvPr>
          <p:cNvSpPr txBox="1"/>
          <p:nvPr/>
        </p:nvSpPr>
        <p:spPr>
          <a:xfrm>
            <a:off x="626165" y="5780701"/>
            <a:ext cx="7484165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https://www.instagram.com/p/CfHC3F7NHmZ/?utm_source=ig_web_copy_link&amp;igsh=MzRlODBiNWFlZA==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4E1C405-B3D9-4F1E-BB56-51E8B48E4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748" y="178676"/>
            <a:ext cx="3728659" cy="267385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9576E2D-C93D-4732-AC6C-99484C09B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22" y="3160417"/>
            <a:ext cx="3728659" cy="251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08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33BA86B-1F30-43D6-8F81-899EEFA14554}"/>
              </a:ext>
            </a:extLst>
          </p:cNvPr>
          <p:cNvPicPr/>
          <p:nvPr/>
        </p:nvPicPr>
        <p:blipFill rotWithShape="1">
          <a:blip r:embed="rId2"/>
          <a:srcRect l="25106" t="22943" r="11727" b="8420"/>
          <a:stretch/>
        </p:blipFill>
        <p:spPr bwMode="auto">
          <a:xfrm>
            <a:off x="0" y="0"/>
            <a:ext cx="1209592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4259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859BCFE-9782-4D7A-B7B2-457D52D88B4A}"/>
              </a:ext>
            </a:extLst>
          </p:cNvPr>
          <p:cNvSpPr txBox="1"/>
          <p:nvPr/>
        </p:nvSpPr>
        <p:spPr>
          <a:xfrm>
            <a:off x="252248" y="5035718"/>
            <a:ext cx="11939752" cy="1464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Wystąpienie realizowane jest w ramach projektu grantowego „MINIATURA 9”, finansowanego przez Narodowe Centrum Nauki: „Zrodzone ze wstrząsów: katharsis sztuki ukraińskiej w treściach mediów kulturalnych (2022–2025)”. Projekt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jest realizowany  przez dr </a:t>
            </a:r>
            <a:r>
              <a:rPr lang="pl-PL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Yanę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Hladyr w Instytucie Slawistyki Polskiej Akademii Nauk.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DA9BF3C-8CC8-4F61-B117-B39E64AE3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28" y="0"/>
            <a:ext cx="4030453" cy="21756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4FF66C3-C2FF-4CFE-999E-2A37840A6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57" y="1986456"/>
            <a:ext cx="4104024" cy="275371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4FF65DE-D9E5-40C6-BCA4-0264756CF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861738" cy="474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53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62C5EA0-B31B-42C2-9187-B71388225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84883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AE0718C-85AE-4014-90BD-6E24834E63FA}"/>
              </a:ext>
            </a:extLst>
          </p:cNvPr>
          <p:cNvPicPr/>
          <p:nvPr/>
        </p:nvPicPr>
        <p:blipFill rotWithShape="1">
          <a:blip r:embed="rId3"/>
          <a:srcRect l="36682" t="58671" r="24229" b="10828"/>
          <a:stretch/>
        </p:blipFill>
        <p:spPr bwMode="auto">
          <a:xfrm>
            <a:off x="6484883" y="0"/>
            <a:ext cx="5707117" cy="3889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2A60778-8E1B-49E7-A924-6A413C7BD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83" y="3889376"/>
            <a:ext cx="2900855" cy="296862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029E7E4-0F7B-4936-AF80-905B337F8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738" y="3889376"/>
            <a:ext cx="2806262" cy="296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75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AC1C478-0518-4FB8-AC5A-D89BAD341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104" y="3657600"/>
            <a:ext cx="3407750" cy="32004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4060297-03AC-4D9C-A3AD-2D9251B02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77" y="0"/>
            <a:ext cx="3731171" cy="286932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02543F4-ECDC-4A98-9D69-96F33D06F74C}"/>
              </a:ext>
            </a:extLst>
          </p:cNvPr>
          <p:cNvPicPr/>
          <p:nvPr/>
        </p:nvPicPr>
        <p:blipFill rotWithShape="1">
          <a:blip r:embed="rId4"/>
          <a:srcRect l="6734" t="13055" r="9681"/>
          <a:stretch/>
        </p:blipFill>
        <p:spPr bwMode="auto">
          <a:xfrm>
            <a:off x="52551" y="0"/>
            <a:ext cx="8584553" cy="5412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619CD54-FDAD-476E-A5C4-BE5242278759}"/>
              </a:ext>
            </a:extLst>
          </p:cNvPr>
          <p:cNvSpPr txBox="1"/>
          <p:nvPr/>
        </p:nvSpPr>
        <p:spPr>
          <a:xfrm>
            <a:off x="147146" y="5783328"/>
            <a:ext cx="8061433" cy="670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https://www.instagram.com/p/DJ1tfgio9bO/?utm_source=ig_web_copy_link&amp;igsh=MzRlODBiNWFlZA==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951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744D325-FF7F-43EF-89CB-C669A932A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83" y="157654"/>
            <a:ext cx="3992216" cy="268013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D944F8E-21ED-4920-86BD-9D9843D27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713" y="2837792"/>
            <a:ext cx="3444079" cy="320565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1F5B543-B133-495A-B725-059C6BBEC138}"/>
              </a:ext>
            </a:extLst>
          </p:cNvPr>
          <p:cNvPicPr/>
          <p:nvPr/>
        </p:nvPicPr>
        <p:blipFill rotWithShape="1">
          <a:blip r:embed="rId4"/>
          <a:srcRect l="12388" t="11909" r="13879" b="3311"/>
          <a:stretch/>
        </p:blipFill>
        <p:spPr bwMode="auto">
          <a:xfrm>
            <a:off x="0" y="157654"/>
            <a:ext cx="8458199" cy="5360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9AAC856-1FF1-47D6-93D0-4A12E110726A}"/>
              </a:ext>
            </a:extLst>
          </p:cNvPr>
          <p:cNvSpPr txBox="1"/>
          <p:nvPr/>
        </p:nvSpPr>
        <p:spPr>
          <a:xfrm>
            <a:off x="0" y="5517932"/>
            <a:ext cx="798786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https://www.instagram.com/p/Cd8BT0cNfSl/?utm_source=ig_web_copy_link&amp;igsh=MzRlODBiNWFlZA==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19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F838318-A516-4273-8E3F-FD07AA856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72" y="2995448"/>
            <a:ext cx="3578509" cy="302697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D544050-3AB8-4FDE-8DAF-8FF411AF1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72" y="115614"/>
            <a:ext cx="3478925" cy="302697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2B28F8C-2D6D-4AB9-BA73-356BA69D9CF0}"/>
              </a:ext>
            </a:extLst>
          </p:cNvPr>
          <p:cNvPicPr/>
          <p:nvPr/>
        </p:nvPicPr>
        <p:blipFill rotWithShape="1">
          <a:blip r:embed="rId4"/>
          <a:srcRect l="7215" t="11224" r="10038" b="4462"/>
          <a:stretch/>
        </p:blipFill>
        <p:spPr bwMode="auto">
          <a:xfrm>
            <a:off x="-5256" y="0"/>
            <a:ext cx="8613228" cy="55074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A42B5B0-BB88-4A92-97AB-DD233EB95470}"/>
              </a:ext>
            </a:extLst>
          </p:cNvPr>
          <p:cNvSpPr txBox="1"/>
          <p:nvPr/>
        </p:nvSpPr>
        <p:spPr>
          <a:xfrm>
            <a:off x="252249" y="5931508"/>
            <a:ext cx="8261130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https://www.instagram.com/p/C-YDZpsthrR/?utm_source=ig_web_copy_link&amp;igsh=MzRlODBiNWFlZA==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656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34FC352-1B08-45F4-9854-C8BEDD941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652" y="0"/>
            <a:ext cx="3518223" cy="307119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F2F12FE-E939-4DEC-A297-237A946A9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777" y="2837794"/>
            <a:ext cx="3518223" cy="343379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2A5771F-05CB-402C-8462-FA9DF7A9CB0F}"/>
              </a:ext>
            </a:extLst>
          </p:cNvPr>
          <p:cNvPicPr/>
          <p:nvPr/>
        </p:nvPicPr>
        <p:blipFill rotWithShape="1">
          <a:blip r:embed="rId4"/>
          <a:srcRect l="7577" t="11223" r="8472" b="2400"/>
          <a:stretch/>
        </p:blipFill>
        <p:spPr bwMode="auto">
          <a:xfrm>
            <a:off x="126125" y="84083"/>
            <a:ext cx="8547651" cy="5686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DF43579-5165-495E-BEB1-F7BCCF7EB45C}"/>
              </a:ext>
            </a:extLst>
          </p:cNvPr>
          <p:cNvSpPr txBox="1"/>
          <p:nvPr/>
        </p:nvSpPr>
        <p:spPr>
          <a:xfrm>
            <a:off x="367862" y="5931509"/>
            <a:ext cx="7504386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https://www.instagram.com/p/Cf8j-0TtdWF/?utm_source=ig_web_copy_link&amp;igsh=MzRlODBiNWFlZA==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768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871A6CD-4871-4767-87EA-CADAED419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851" y="0"/>
            <a:ext cx="3061023" cy="278295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EE300D6-F70D-44BA-BC6D-5886E844E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58" y="3048001"/>
            <a:ext cx="3061023" cy="273532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D5C6561-3036-4DB8-B582-39B84B164451}"/>
              </a:ext>
            </a:extLst>
          </p:cNvPr>
          <p:cNvPicPr/>
          <p:nvPr/>
        </p:nvPicPr>
        <p:blipFill rotWithShape="1">
          <a:blip r:embed="rId4"/>
          <a:srcRect l="12265" t="12597" r="13057" b="4013"/>
          <a:stretch/>
        </p:blipFill>
        <p:spPr bwMode="auto">
          <a:xfrm>
            <a:off x="-1" y="1"/>
            <a:ext cx="9125459" cy="56230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C3DA5E7-2A27-4AC8-B347-2ED0D7B99CB0}"/>
              </a:ext>
            </a:extLst>
          </p:cNvPr>
          <p:cNvSpPr txBox="1"/>
          <p:nvPr/>
        </p:nvSpPr>
        <p:spPr>
          <a:xfrm>
            <a:off x="94593" y="5783328"/>
            <a:ext cx="8092966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https://www.instagram.com/p/CfvoQf3twMt/?utm_source=ig_web_copy_link&amp;igsh=MzRlODBiNWFlZA==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31547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930</Words>
  <Application>Microsoft Office PowerPoint</Application>
  <PresentationFormat>Panoramiczny</PresentationFormat>
  <Paragraphs>40</Paragraphs>
  <Slides>34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41" baseType="lpstr">
      <vt:lpstr>Arial</vt:lpstr>
      <vt:lpstr>Bell MT</vt:lpstr>
      <vt:lpstr>Calibri</vt:lpstr>
      <vt:lpstr>Calibri Light</vt:lpstr>
      <vt:lpstr>Google Sans</vt:lpstr>
      <vt:lpstr>Times New Roman</vt:lpstr>
      <vt:lpstr>Motyw pakietu Office</vt:lpstr>
      <vt:lpstr>„Zrodzone ze wstrząsów: katharsis sztuki ukraińskiej w treściach mediów kulturalnych (2022–2025)”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Yana Hladyr</dc:creator>
  <cp:lastModifiedBy>Yana Hladyr</cp:lastModifiedBy>
  <cp:revision>60</cp:revision>
  <dcterms:created xsi:type="dcterms:W3CDTF">2025-08-20T15:39:51Z</dcterms:created>
  <dcterms:modified xsi:type="dcterms:W3CDTF">2025-10-21T14:24:30Z</dcterms:modified>
</cp:coreProperties>
</file>