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57" r:id="rId3"/>
    <p:sldId id="260" r:id="rId4"/>
    <p:sldId id="285" r:id="rId5"/>
    <p:sldId id="312" r:id="rId6"/>
    <p:sldId id="313" r:id="rId7"/>
    <p:sldId id="314" r:id="rId8"/>
    <p:sldId id="315" r:id="rId9"/>
    <p:sldId id="316" r:id="rId10"/>
    <p:sldId id="324" r:id="rId11"/>
    <p:sldId id="317" r:id="rId12"/>
    <p:sldId id="318" r:id="rId13"/>
    <p:sldId id="319" r:id="rId14"/>
    <p:sldId id="268" r:id="rId15"/>
    <p:sldId id="277" r:id="rId16"/>
    <p:sldId id="320" r:id="rId17"/>
    <p:sldId id="293" r:id="rId18"/>
    <p:sldId id="294" r:id="rId19"/>
    <p:sldId id="27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90" autoAdjust="0"/>
  </p:normalViewPr>
  <p:slideViewPr>
    <p:cSldViewPr snapToGrid="0">
      <p:cViewPr varScale="1">
        <p:scale>
          <a:sx n="66" d="100"/>
          <a:sy n="66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A25FA-F43C-440D-B2E5-CC9089CA4615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61BBB-A455-441C-8C26-2BA69DCACE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7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1BBB-A455-441C-8C26-2BA69DCACE4A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37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1BBB-A455-441C-8C26-2BA69DCACE4A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77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5E23CF-27C9-4934-8180-2AC3DFC4D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1E1BA8-8EB9-42C3-81A1-8FDEDAA25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82E3DE-50EB-48F6-8C32-8095D1D0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A76837-9FCB-4269-BB00-F4659DC8F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B79B6D-3347-4D7A-988C-0A20C7A8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51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B594D7-DBA1-4B6D-9698-BD98848D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52682F-D41C-490B-92B5-4F0158C64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462F18-69C6-4F19-9674-1701803E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DE95A1-9BF3-492A-8721-2AC68491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16974F-D461-4274-8F9A-6894C017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86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6AB9075-F18F-42C8-A166-1ADEE8864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0C632AE-7E00-4989-839B-F8454F2F7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1CD1F5-7885-4092-9D18-D2ECCB2B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68C4AD-D2FB-4AD2-AC80-27166C70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42692C-1CF6-40F2-BB88-299CDBCA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9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E57636-1AE7-4E20-BAB0-65878B68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E2E7CA-3BB6-4757-AEFD-D09BFA2ED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B63B24-D375-4FEE-8A1B-F3679812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295233-A1D6-41CD-A61E-0F83BD452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008550-4A45-44C2-ACF5-AD7FAEF9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93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AF329A-8C84-4C0C-9F0B-29039E3E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155202-1CE8-41DF-BE11-9C6485669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2C4443-0021-4690-9FC1-F93DF201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C9BBE0-62A3-4B78-B5B6-4B35F06B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EF3F23-6D2F-41AA-BCCE-2D5C0C1F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1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74D56-CB65-42CB-B6D6-A9928D98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5FA8B2-30BE-48D0-85CD-341D6FC83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E25446-AFBB-45B2-AA94-6D3E87C6C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6C7673-BE66-4228-A860-95640765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BCA335B-C4C8-4494-B013-9EF0FFB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0CECC45-F2E0-4CA4-AB35-D7B1E166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91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97930D-DDD3-4A9F-8E14-9F92E59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5D530E-EBB9-44B9-983A-C86C81642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0421A6-5A49-4159-B06A-8B9E353DD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FA75142-CCD6-4CF5-83BA-975F292FF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DDE8860-B78A-4AB8-863B-D137137C1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D31096F-27ED-43DA-98D1-7323D985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6CADCE-B009-4935-8078-8088D036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67AA97B-2039-4587-9705-7043280F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97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061A0-C7A1-4DC5-BEDF-B152BB88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F357DCB-F85F-4345-8E3B-992DA1C9C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8E7F2F2-6BD5-44A8-BF9F-198F0296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10F0F7-8913-4756-AB2E-EF5A8E88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78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F679C06-B570-4F92-9755-F935C440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7DEB711-EBF1-4DB4-AE9B-1CFA03F1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8E3686-25B3-460A-9088-37126993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56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F52495-46E2-4783-9AC7-C307579E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C07F2F-C332-4F19-93FF-8F7E0DE2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02AE4F2-53F8-4E61-9AAB-FA6553B69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5BC93A-06F6-4D23-8B81-B1EF462A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6498C2-5B4C-46CC-ADBC-A0611A25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63ED7E9-589F-4EF9-9DBC-EC8D208C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08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33AA5F-C354-4659-852F-B92BEAE9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3A6C20D-2A04-4F04-9A22-15BCDEDC8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0737F3D-9818-4E75-92CE-27E025950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B0A294-8497-44B5-8927-7A211869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D6320A-8BFA-45BA-BEB2-BCCEFAFA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BDE664-4857-405A-89DC-0EC3012A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58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239DFD2-BD44-422E-89DE-F34E6EBC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6BC7A8-8F54-485D-B06F-2637F8638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FF96A9-4544-41D4-8A45-C3E38DE11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40B1-1259-42A3-BA18-726D4F4F3478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DF1A42-B030-4511-945E-48A272468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8EEF00-F7B5-46D4-AF18-480636240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54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yana.hladyr@ispan.edu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3-UJP3tMjs/?utm_source=ig_web_copy_link&amp;igsh=MzRlODBiNWFlZA==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4sch98t1tD/?utm_source=ig_web_copy_link&amp;igsh=MzRlODBiNWFlZA==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p/DAjYrqJtTyG/?utm_source=ig_web_copy_link&amp;igsh=MzRlODBiNWFlZA==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p/DAjYrqJtTyG/?utm_source=ig_web_copy_link&amp;igsh=MzRlODBiNWFlZA==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Bgq5cENLOl/?utm_source=ig_web_copy_link&amp;igsh=MzRlODBiNWFlZA==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Bgq5cENLOl/?utm_source=ig_web_copy_link&amp;igsh=MzRlODBiNWFlZA==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220AE8-7630-44AC-8844-193F81A0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33" y="1"/>
            <a:ext cx="12055365" cy="1250730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Zrodzone ze wstrząsów: katharsis sztuki ukraińskiej w treściach mediów kulturalnych (2022–2025)”</a:t>
            </a:r>
            <a:r>
              <a:rPr lang="pl-PL" sz="2000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000" dirty="0">
              <a:solidFill>
                <a:srgbClr val="C00000"/>
              </a:solidFill>
              <a:latin typeface="Bell MT" panose="02020503060305020303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1E9595-F512-42C6-BC04-C98E4B0CF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965" y="882869"/>
            <a:ext cx="6873766" cy="44774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B0F0"/>
                </a:solidFill>
                <a:effectLst/>
                <a:latin typeface="Sitka Text Semibold" pitchFamily="2" charset="0"/>
                <a:ea typeface="Calibri" panose="020F0502020204030204" pitchFamily="34" charset="0"/>
              </a:rPr>
              <a:t>Instagram jako przestrzeń współczesnych praktyk artystycznych: teksty kultury sieciowej, medialne narracje </a:t>
            </a:r>
            <a:r>
              <a:rPr lang="pl-PL" sz="3200" b="1" dirty="0">
                <a:solidFill>
                  <a:schemeClr val="accent4"/>
                </a:solidFill>
                <a:effectLst/>
                <a:latin typeface="Sitka Text Semibold" pitchFamily="2" charset="0"/>
                <a:ea typeface="Calibri" panose="020F0502020204030204" pitchFamily="34" charset="0"/>
              </a:rPr>
              <a:t>ukraińskich platform kulturalnych i </a:t>
            </a:r>
            <a:r>
              <a:rPr lang="pl-PL" sz="3200" dirty="0">
                <a:solidFill>
                  <a:schemeClr val="accent4"/>
                </a:solidFill>
                <a:effectLst/>
                <a:latin typeface="Sitka Text Semi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katharsis sztuki ukraińskiej w latach 2022–2025</a:t>
            </a:r>
          </a:p>
          <a:p>
            <a:pPr marL="0" indent="0">
              <a:buNone/>
            </a:pPr>
            <a:r>
              <a:rPr lang="pl-PL" sz="3200" dirty="0">
                <a:solidFill>
                  <a:srgbClr val="00B0F0"/>
                </a:solidFill>
                <a:latin typeface="Sitka Text Semibold" pitchFamily="2" charset="0"/>
              </a:rPr>
              <a:t>Dr Yana Hladyr  </a:t>
            </a:r>
            <a:r>
              <a:rPr lang="pl-PL" sz="2400" i="0" dirty="0">
                <a:solidFill>
                  <a:schemeClr val="accent5"/>
                </a:solidFill>
                <a:effectLst/>
                <a:latin typeface="Sitka Text Semibold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yana.hladyr</a:t>
            </a:r>
            <a:r>
              <a:rPr lang="pl-PL" sz="2400" i="0" u="sng" dirty="0">
                <a:solidFill>
                  <a:schemeClr val="accent5"/>
                </a:solidFill>
                <a:effectLst/>
                <a:latin typeface="Sitka Text Semibold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@ispan.edu.pl</a:t>
            </a:r>
            <a:endParaRPr lang="pl-PL" sz="2400" i="0" u="sng" dirty="0">
              <a:solidFill>
                <a:schemeClr val="accent5"/>
              </a:solidFill>
              <a:effectLst/>
              <a:latin typeface="Sitka Text Semibold" pitchFamily="2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643177-714A-4371-A84D-E98E1DCDF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3" y="4809002"/>
            <a:ext cx="3520965" cy="20489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BFA4B4-C8CB-4E9A-A9D5-56ADA2C6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33" y="4813737"/>
            <a:ext cx="3447393" cy="2048997"/>
          </a:xfrm>
          <a:prstGeom prst="rect">
            <a:avLst/>
          </a:prstGeo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AD996500-CF79-4F0A-AC17-6C456FDCBF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8" y="882870"/>
            <a:ext cx="4343418" cy="5975130"/>
          </a:xfrm>
        </p:spPr>
      </p:pic>
    </p:spTree>
    <p:extLst>
      <p:ext uri="{BB962C8B-B14F-4D97-AF65-F5344CB8AC3E}">
        <p14:creationId xmlns:p14="http://schemas.microsoft.com/office/powerpoint/2010/main" val="269720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едіа про культуру | Yabl UA (@yabl.ua) · Kyiv">
            <a:extLst>
              <a:ext uri="{FF2B5EF4-FFF2-40B4-BE49-F238E27FC236}">
                <a16:creationId xmlns:a16="http://schemas.microsoft.com/office/drawing/2014/main" id="{2DBD80BC-36A8-4AC1-B1DC-ADCC67CD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8" y="149086"/>
            <a:ext cx="7285382" cy="636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4AC260-DA1A-4364-94BB-5BAEEF31A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3" y="1"/>
            <a:ext cx="3216165" cy="28483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1EF9DB-7E81-46B0-8F79-C0C0F7489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657600"/>
            <a:ext cx="3079530" cy="28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54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73B0DEF-82BF-4706-BBA5-950F3E7E09F5}"/>
              </a:ext>
            </a:extLst>
          </p:cNvPr>
          <p:cNvPicPr/>
          <p:nvPr/>
        </p:nvPicPr>
        <p:blipFill rotWithShape="1">
          <a:blip r:embed="rId2"/>
          <a:srcRect l="7606" t="9237" r="9281" b="2310"/>
          <a:stretch/>
        </p:blipFill>
        <p:spPr bwMode="auto">
          <a:xfrm>
            <a:off x="149087" y="0"/>
            <a:ext cx="8835887" cy="61324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8DA3AA6-6E4A-4D8B-9B15-746574C3F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5" y="0"/>
            <a:ext cx="3216165" cy="28483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9EB2F2-2671-4312-BF5E-F3BA9E137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429000"/>
            <a:ext cx="3079530" cy="261399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1F3F7DF-F0BB-4AE1-9427-04B2DEB74959}"/>
              </a:ext>
            </a:extLst>
          </p:cNvPr>
          <p:cNvSpPr txBox="1"/>
          <p:nvPr/>
        </p:nvSpPr>
        <p:spPr>
          <a:xfrm>
            <a:off x="149087" y="6132443"/>
            <a:ext cx="865472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https://www.instagram.com/p/C3-UJP3tMjs/?utm_source=ig_web_copy_link&amp;igsh=MzRlODBiNWFlZA==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8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93E6BF3-4B4B-424B-B823-FACB28ECD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5" y="0"/>
            <a:ext cx="3216165" cy="28483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279E595-97E0-4501-8A48-C18F886A8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429000"/>
            <a:ext cx="3079530" cy="26139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3F429B-61CE-432D-A2D1-95F708DE5825}"/>
              </a:ext>
            </a:extLst>
          </p:cNvPr>
          <p:cNvPicPr/>
          <p:nvPr/>
        </p:nvPicPr>
        <p:blipFill rotWithShape="1">
          <a:blip r:embed="rId4"/>
          <a:srcRect l="7385" t="11547" r="9171"/>
          <a:stretch/>
        </p:blipFill>
        <p:spPr bwMode="auto">
          <a:xfrm>
            <a:off x="-1" y="0"/>
            <a:ext cx="8975835" cy="6182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D0022DC-2DEF-4EF6-9543-847FCAE25429}"/>
              </a:ext>
            </a:extLst>
          </p:cNvPr>
          <p:cNvSpPr txBox="1"/>
          <p:nvPr/>
        </p:nvSpPr>
        <p:spPr>
          <a:xfrm>
            <a:off x="0" y="6182139"/>
            <a:ext cx="914648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https://www.instagram.com/p/C4sch98t1tD/?utm_source=ig_web_copy_link&amp;igsh=MzRlODBiNWFlZA==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7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FD46F42-05E4-405E-A678-4C58FF8E1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5" y="0"/>
            <a:ext cx="3216165" cy="28483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81D094-F9AE-4E4A-A458-FF9EEC938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429000"/>
            <a:ext cx="3079530" cy="2613991"/>
          </a:xfrm>
          <a:prstGeom prst="rect">
            <a:avLst/>
          </a:prstGeom>
        </p:spPr>
      </p:pic>
      <p:pic>
        <p:nvPicPr>
          <p:cNvPr id="4098" name="Picture 2" descr="Лірум — медіа про нову українську культуру – LiRoom">
            <a:extLst>
              <a:ext uri="{FF2B5EF4-FFF2-40B4-BE49-F238E27FC236}">
                <a16:creationId xmlns:a16="http://schemas.microsoft.com/office/drawing/2014/main" id="{778B011F-AC36-4AC8-A9C9-01C79C82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6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4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F8078C-7F8F-430E-B6C5-E09577B0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73572"/>
            <a:ext cx="2921875" cy="22807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71A1BF-EF94-44C5-A98B-9BB8CD97F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41986"/>
            <a:ext cx="3042481" cy="24804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CE96AB-4C32-493C-9EBB-110E6B68D933}"/>
              </a:ext>
            </a:extLst>
          </p:cNvPr>
          <p:cNvPicPr/>
          <p:nvPr/>
        </p:nvPicPr>
        <p:blipFill rotWithShape="1">
          <a:blip r:embed="rId5"/>
          <a:srcRect l="22961" t="9391" r="8643" b="3043"/>
          <a:stretch/>
        </p:blipFill>
        <p:spPr bwMode="auto">
          <a:xfrm>
            <a:off x="126127" y="73572"/>
            <a:ext cx="8544908" cy="5709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72DCAF9-246C-459A-AD7A-B9E704860908}"/>
              </a:ext>
            </a:extLst>
          </p:cNvPr>
          <p:cNvSpPr txBox="1"/>
          <p:nvPr/>
        </p:nvSpPr>
        <p:spPr>
          <a:xfrm>
            <a:off x="283779" y="5867411"/>
            <a:ext cx="854490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https://www.instagram.com/p/DAjYrqJtTyG/?utm_source=ig_web_copy_link&amp;igsh=MzRlODBiNWFlZA==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59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F8078C-7F8F-430E-B6C5-E09577B0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73572"/>
            <a:ext cx="2921875" cy="22807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71A1BF-EF94-44C5-A98B-9BB8CD97F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41986"/>
            <a:ext cx="3042481" cy="24804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32B1421-C2F5-44C5-A3B3-A2F274FD23A9}"/>
              </a:ext>
            </a:extLst>
          </p:cNvPr>
          <p:cNvPicPr/>
          <p:nvPr/>
        </p:nvPicPr>
        <p:blipFill rotWithShape="1">
          <a:blip r:embed="rId5"/>
          <a:srcRect l="7817" t="13743" r="9072" b="3088"/>
          <a:stretch/>
        </p:blipFill>
        <p:spPr bwMode="auto">
          <a:xfrm>
            <a:off x="0" y="73572"/>
            <a:ext cx="8975834" cy="5623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16C1B92-1C9F-49B2-86E0-6203B6C7D043}"/>
              </a:ext>
            </a:extLst>
          </p:cNvPr>
          <p:cNvSpPr txBox="1"/>
          <p:nvPr/>
        </p:nvSpPr>
        <p:spPr>
          <a:xfrm>
            <a:off x="84082" y="5825370"/>
            <a:ext cx="880766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https://www.instagram.com/p/DAjYrqJtTyG/?utm_source=ig_web_copy_link&amp;igsh=MzRlODBiNWFlZA==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1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177A8B2-E477-4547-8985-36671F8CA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5" y="0"/>
            <a:ext cx="3216165" cy="28483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1C6C0EB-9A70-4B60-80D8-94C5E3958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429000"/>
            <a:ext cx="3079530" cy="2613991"/>
          </a:xfrm>
          <a:prstGeom prst="rect">
            <a:avLst/>
          </a:prstGeom>
        </p:spPr>
      </p:pic>
      <p:pic>
        <p:nvPicPr>
          <p:cNvPr id="3074" name="Picture 2" descr="Сенсор Медіа">
            <a:extLst>
              <a:ext uri="{FF2B5EF4-FFF2-40B4-BE49-F238E27FC236}">
                <a16:creationId xmlns:a16="http://schemas.microsoft.com/office/drawing/2014/main" id="{30067677-4A43-41A5-845E-AF4CD971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09"/>
            <a:ext cx="8676860" cy="59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D08411-3EC3-4D87-8B34-84B7480104C6}"/>
              </a:ext>
            </a:extLst>
          </p:cNvPr>
          <p:cNvSpPr txBox="1"/>
          <p:nvPr/>
        </p:nvSpPr>
        <p:spPr>
          <a:xfrm>
            <a:off x="1" y="6329363"/>
            <a:ext cx="910113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Sensormedia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6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3C0F748-1C70-40F7-AC68-0DA27327AEDD}"/>
              </a:ext>
            </a:extLst>
          </p:cNvPr>
          <p:cNvPicPr/>
          <p:nvPr/>
        </p:nvPicPr>
        <p:blipFill rotWithShape="1">
          <a:blip r:embed="rId2"/>
          <a:srcRect l="12639" t="14090" r="13445" b="3685"/>
          <a:stretch/>
        </p:blipFill>
        <p:spPr bwMode="auto">
          <a:xfrm>
            <a:off x="0" y="89451"/>
            <a:ext cx="8975035" cy="5933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29B1A6-A8E0-4019-A113-57636882E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83" y="1"/>
            <a:ext cx="3072298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446502-AB19-4B00-8BAC-CC4431711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36" y="2912166"/>
            <a:ext cx="3211446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1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A6A7AB6-DBBC-4A7C-A06B-22D93CC93C4B}"/>
              </a:ext>
            </a:extLst>
          </p:cNvPr>
          <p:cNvPicPr/>
          <p:nvPr/>
        </p:nvPicPr>
        <p:blipFill rotWithShape="1">
          <a:blip r:embed="rId2"/>
          <a:srcRect l="13719" t="13974" r="14060" b="2840"/>
          <a:stretch/>
        </p:blipFill>
        <p:spPr bwMode="auto">
          <a:xfrm>
            <a:off x="89452" y="0"/>
            <a:ext cx="9392478" cy="6112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362984-069B-422D-8E52-0212C96E8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47" y="1"/>
            <a:ext cx="2903333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9DC6DA0-ACC9-46E3-9874-2B97EF917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22" y="3319670"/>
            <a:ext cx="2833760" cy="26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859BCFE-9782-4D7A-B7B2-457D52D88B4A}"/>
              </a:ext>
            </a:extLst>
          </p:cNvPr>
          <p:cNvSpPr txBox="1"/>
          <p:nvPr/>
        </p:nvSpPr>
        <p:spPr>
          <a:xfrm>
            <a:off x="252248" y="5035718"/>
            <a:ext cx="11939752" cy="146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Wystąpienie realizowane jest w ramach projektu grantowego „MINIATURA 9”, finansowanego przez Narodowe Centrum Nauki: „Zrodzone ze wstrząsów: katharsis sztuki ukraińskiej w treściach mediów kulturalnych (2022–2025)”. Projekt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 realizowany  przez autorkę w Instytucie Slawistyki Polskiej Akademii Nauk.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A9BF3C-8CC8-4F61-B117-B39E64AE3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28" y="0"/>
            <a:ext cx="4030453" cy="21756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4FF66C3-C2FF-4CFE-999E-2A37840A6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57" y="1986456"/>
            <a:ext cx="4104024" cy="27537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4FF65DE-D9E5-40C6-BCA4-0264756CF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861738" cy="474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8E845F5-5607-4AF1-862C-F93F6ED38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220716"/>
            <a:ext cx="8219089" cy="646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CFA39AE-B7FC-4914-BCF4-3143B4AFB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33" y="4198882"/>
            <a:ext cx="3825767" cy="24856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B98C84-33E4-43A2-98EB-2EE7F34AF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2" y="0"/>
            <a:ext cx="3447393" cy="2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412AF5C-9985-451D-ABF6-DEB3DF155770}"/>
              </a:ext>
            </a:extLst>
          </p:cNvPr>
          <p:cNvSpPr txBox="1"/>
          <p:nvPr/>
        </p:nvSpPr>
        <p:spPr>
          <a:xfrm>
            <a:off x="-73572" y="283779"/>
            <a:ext cx="116559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l-PL" sz="2000" b="1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Hipoteza badawcza 1 </a:t>
            </a:r>
            <a:endParaRPr lang="uk-UA" sz="2000" b="1"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pl-PL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Teksty kultury sieciowej publikowane w ukraińskich mediach kulturalnych w nowoczesny sposób ukazują proces katharsis sztuki ukraińskiej (literatury, malarstwa, kina, muzyki, teatru, rzeźby, architektury, tańca) w czasie wojny, wypełniając się nowymi treściami i uchwytując pojawienie się jej unikalnych, odnowionych form.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6E071-CB53-4B53-BEFB-39EC0B0E8C72}"/>
              </a:ext>
            </a:extLst>
          </p:cNvPr>
          <p:cNvSpPr txBox="1"/>
          <p:nvPr/>
        </p:nvSpPr>
        <p:spPr>
          <a:xfrm>
            <a:off x="0" y="2133600"/>
            <a:ext cx="1207638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l-PL" sz="2000" b="1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Hipoteza badawcza 2</a:t>
            </a:r>
            <a:endParaRPr lang="uk-UA" sz="2000" b="1" dirty="0">
              <a:effectLst/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Zjawiska o charakterze katharsis w ukraińskiej kulturze i sztuce stanowią fenomen zakorzeniony w istnieniu w szczelinie kulturowej między Wschodem a Zachodem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napięta przestrzeń generuje konfliktogenność dzieł, ale jednocześnie umożliwia ich głębsze zrozumienie, ponieważ najważniejsze są konsekwencje konfliktu. Każdy tekst kultury i każde zjawisko odrodzonej sztuki ukraińskiej w taki czy inny sposób przekazuje konsekwencje konfliktu, a jednocześnie ujawnia jego potencjał artystyczny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228600" algn="just"/>
            <a:endParaRPr lang="uk-UA" sz="2000" b="1" dirty="0"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en-GB" sz="1200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Sevcenko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(1996). </a:t>
            </a:r>
            <a:r>
              <a:rPr lang="en-GB" sz="12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Ukraine between East and West. Essays on Cultural History to the Early Eighteenth Century</a:t>
            </a:r>
            <a:r>
              <a:rPr lang="en-GB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Edmonton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GB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Toronto: Canadian Institute of Ukrainian Studies Press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E6DAE96-B76A-4713-83F5-77F660F0BC55}"/>
              </a:ext>
            </a:extLst>
          </p:cNvPr>
          <p:cNvSpPr txBox="1"/>
          <p:nvPr/>
        </p:nvSpPr>
        <p:spPr>
          <a:xfrm>
            <a:off x="115614" y="4645571"/>
            <a:ext cx="11960771" cy="1696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Zastosuję arystotelesowski termin „katharsis” w znaczeniu oczyszczenia i odrodzenia poprzez przezwyciężenie tragicznego konfliktu. Konflikty od zawsze stanowiły fundament narracji ukraińskiej sztuki - obecna wojna rosyjsko-ukraińska nie jest wyjątkiem, lecz kolejnym dramatycznym impulsem twórczym, który uruchamia procesy estetycznej transformacji, refleksji i odnowy.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Gilbert, Allan H. “The Aristotelian Catharsis.” </a:t>
            </a:r>
            <a:r>
              <a:rPr lang="en-GB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Philosophical Review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35, no. 4 (1926): 301–14. P. 314 https://doi.org/10.2307/2178979.</a:t>
            </a:r>
            <a:endParaRPr lang="pl-PL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4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62C5EA0-B31B-42C2-9187-B7138822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4883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AE0718C-85AE-4014-90BD-6E24834E63FA}"/>
              </a:ext>
            </a:extLst>
          </p:cNvPr>
          <p:cNvPicPr/>
          <p:nvPr/>
        </p:nvPicPr>
        <p:blipFill rotWithShape="1">
          <a:blip r:embed="rId3"/>
          <a:srcRect l="36682" t="58671" r="24229" b="10828"/>
          <a:stretch/>
        </p:blipFill>
        <p:spPr bwMode="auto">
          <a:xfrm>
            <a:off x="6484883" y="0"/>
            <a:ext cx="5707117" cy="388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A60778-8E1B-49E7-A924-6A413C7BD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3" y="3889376"/>
            <a:ext cx="2900855" cy="29686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029E7E4-0F7B-4936-AF80-905B337F8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38" y="3889376"/>
            <a:ext cx="2806262" cy="29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F2D16B6-6FF6-4022-B458-83D094EA9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3" y="157653"/>
            <a:ext cx="3226675" cy="26906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70F3E53-1C73-488F-9A97-66A6A9644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657600"/>
            <a:ext cx="3079530" cy="28588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583D569-95CC-434D-AB1D-2F75B4C9D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3034" cy="676866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BE0CD58-6A97-45F5-9C39-B1172BDEACC1}"/>
              </a:ext>
            </a:extLst>
          </p:cNvPr>
          <p:cNvSpPr txBox="1"/>
          <p:nvPr/>
        </p:nvSpPr>
        <p:spPr>
          <a:xfrm>
            <a:off x="5623034" y="1219200"/>
            <a:ext cx="35209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to zdolność i potencjał przeciwieństw do stymulowania rozwoju konfliktu. 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64410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4F9C38-401C-41D2-A30A-CE267074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629" y="157653"/>
            <a:ext cx="3426370" cy="26906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0B4152C-E3AE-4E69-9680-7E284365A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657600"/>
            <a:ext cx="3079530" cy="28588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1C92985-494B-40FC-890A-4C65B48C9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71" y="0"/>
            <a:ext cx="5612525" cy="67581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8463405-CBC8-425F-B251-3D83BEA7A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352"/>
            <a:ext cx="3426371" cy="303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66060F7-3B1E-4647-B5A0-1E27F0D9D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2783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E4B6F74-88F9-49DA-984A-5F02EAE28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35" y="258417"/>
            <a:ext cx="2759763" cy="25444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C94125A-5C3C-4E95-BA9F-9CD1B9D28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34" y="3856383"/>
            <a:ext cx="2612619" cy="24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91C4F11-FBCD-4DF9-A1C4-63248340599C}"/>
              </a:ext>
            </a:extLst>
          </p:cNvPr>
          <p:cNvPicPr/>
          <p:nvPr/>
        </p:nvPicPr>
        <p:blipFill rotWithShape="1">
          <a:blip r:embed="rId2"/>
          <a:srcRect l="7495" t="11548" r="9062" b="3001"/>
          <a:stretch/>
        </p:blipFill>
        <p:spPr bwMode="auto">
          <a:xfrm>
            <a:off x="-10511" y="0"/>
            <a:ext cx="9126801" cy="6165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D6ADB3D-21F2-4F2C-880A-B12D613AD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3" y="1"/>
            <a:ext cx="3216165" cy="284830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C6F75E7-C196-45C3-87F7-25A4B9F5F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657600"/>
            <a:ext cx="3079530" cy="285881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2241766-0B17-4D03-8EC5-E0A81221576B}"/>
              </a:ext>
            </a:extLst>
          </p:cNvPr>
          <p:cNvSpPr txBox="1"/>
          <p:nvPr/>
        </p:nvSpPr>
        <p:spPr>
          <a:xfrm>
            <a:off x="147146" y="6165273"/>
            <a:ext cx="899338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instagram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DBgq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5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cENLOl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/?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utm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source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web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copy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link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igsh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pl-PL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MzRlODBiNWFlZA</a:t>
            </a: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8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FF2D40A-B2ED-477E-A9B1-BE7329C20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33" y="1"/>
            <a:ext cx="3216165" cy="28483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7EE2DA-3497-454D-81EA-A2A276899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24" y="3657600"/>
            <a:ext cx="3079530" cy="28588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1572E05-D60F-4825-A311-6255C2EF0B47}"/>
              </a:ext>
            </a:extLst>
          </p:cNvPr>
          <p:cNvPicPr/>
          <p:nvPr/>
        </p:nvPicPr>
        <p:blipFill rotWithShape="1">
          <a:blip r:embed="rId4"/>
          <a:srcRect l="7165" t="12177" r="8950" b="2162"/>
          <a:stretch/>
        </p:blipFill>
        <p:spPr bwMode="auto">
          <a:xfrm>
            <a:off x="0" y="108066"/>
            <a:ext cx="8828117" cy="6192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74C26B-88D6-41BF-8A75-D378CD49C0A0}"/>
              </a:ext>
            </a:extLst>
          </p:cNvPr>
          <p:cNvSpPr txBox="1"/>
          <p:nvPr/>
        </p:nvSpPr>
        <p:spPr>
          <a:xfrm>
            <a:off x="327991" y="6301048"/>
            <a:ext cx="879861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instagram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DBgq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5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cENLOl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/?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utm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source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web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copy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link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igsh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MzRlODBiNWFlZA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4685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523</Words>
  <Application>Microsoft Office PowerPoint</Application>
  <PresentationFormat>Panoramiczny</PresentationFormat>
  <Paragraphs>23</Paragraphs>
  <Slides>19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Arial</vt:lpstr>
      <vt:lpstr>Bell MT</vt:lpstr>
      <vt:lpstr>Calibri</vt:lpstr>
      <vt:lpstr>Calibri Light</vt:lpstr>
      <vt:lpstr>Sitka Text Semibold</vt:lpstr>
      <vt:lpstr>Times New Roman</vt:lpstr>
      <vt:lpstr>Motyw pakietu Office</vt:lpstr>
      <vt:lpstr>„Zrodzone ze wstrząsów: katharsis sztuki ukraińskiej w treściach mediów kulturalnych (2022–2025)”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Yana Hladyr</dc:creator>
  <cp:lastModifiedBy>Yana Hladyr</cp:lastModifiedBy>
  <cp:revision>76</cp:revision>
  <dcterms:created xsi:type="dcterms:W3CDTF">2025-08-20T15:39:51Z</dcterms:created>
  <dcterms:modified xsi:type="dcterms:W3CDTF">2025-11-19T12:32:14Z</dcterms:modified>
</cp:coreProperties>
</file>